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4" r:id="rId5"/>
    <p:sldId id="266" r:id="rId6"/>
    <p:sldId id="265" r:id="rId7"/>
    <p:sldId id="267" r:id="rId8"/>
    <p:sldId id="261" r:id="rId9"/>
    <p:sldId id="258" r:id="rId10"/>
    <p:sldId id="268" r:id="rId11"/>
    <p:sldId id="257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22AB34-D2EE-4F83-8F24-B8DA023F8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2ED95E-07B7-44D2-9141-FCB658C9C3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D827F1-07A3-4BBE-B087-FC758C094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DC8E-E3FA-419F-85F5-090773C805CE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51EEBE-DBFA-4791-9147-134BE5A4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10E78B-D42D-4592-A45A-3AF1A22B3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C2E4-D047-4F53-BA18-0356C7FBC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562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5CA16F-9E3C-4CED-9227-31DEF5A9A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3A77E1-538C-4544-9A9A-8F7DBACD9C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92B988-B9A7-46B2-AA47-B9773ACD6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DC8E-E3FA-419F-85F5-090773C805CE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68FA82-E418-4E90-BD78-1DE726C21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D311EF-FEA0-4885-B3C4-5898C618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C2E4-D047-4F53-BA18-0356C7FBC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35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0C41BB-691D-421F-86B9-0901BA7896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B726AF-DB12-499F-B4AC-4A8485676B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778319-C4AA-4D81-A554-6FA15DD1E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DC8E-E3FA-419F-85F5-090773C805CE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064250-6125-4E35-8761-EAAA4FE09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D5F0EF-22C3-436A-B89C-4296A08BE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C2E4-D047-4F53-BA18-0356C7FBC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014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45A3F0-6EE9-4A74-A285-9753C70FA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99F9A4-DF54-4FFA-9819-5B31FE574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A74AE7-1FC3-4C85-985F-A106539C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DC8E-E3FA-419F-85F5-090773C805CE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8FF279-C48B-4E6F-9423-997C8AFA9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DF5722-B738-43C6-A250-13C26490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C2E4-D047-4F53-BA18-0356C7FBC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30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3C4A4F-50A1-4B21-BAB7-221E60A49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AD9443-4B36-4E3D-903A-A5419409E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C91149-7580-4FE5-9152-49AE48526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DC8E-E3FA-419F-85F5-090773C805CE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C2C0D8-31D0-4401-8249-CF5694173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E2ADC6-2561-49C8-AF4C-2D3328AB5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C2E4-D047-4F53-BA18-0356C7FBC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260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ECB357-8BC9-481E-AC4A-ABBB2D372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B59C1A-E176-4922-A82E-12F3F6C30B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0F3A3-FDE5-4A2C-9D23-8159189B7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092539-4FE2-4ADC-BFC2-61F6805C9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DC8E-E3FA-419F-85F5-090773C805CE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3D930A-E6E4-475D-A727-E4D35B14F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460A6D-EF5F-40C0-A60F-D06ED1EB8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C2E4-D047-4F53-BA18-0356C7FBC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88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2B642B-9FCC-48FF-84B6-F6804D6F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7529CE-8C03-4903-AF27-4170836DD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CB43B80-4105-4C81-9F82-FD32BCFAC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31AA457-F778-4BE8-8274-210C20832D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F8B45F6-4B32-4CF0-9E2D-3B3BFB2680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0619152-A385-40D4-9FCB-AD76D03EB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DC8E-E3FA-419F-85F5-090773C805CE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A67422D-E58C-4887-BE91-6CF3A3AAD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7C60439-8079-425D-B1AA-91FFF1F40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C2E4-D047-4F53-BA18-0356C7FBC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82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81EAB0-06CD-4ED8-B194-A78B22E58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0BCD253-A895-4492-BE6D-05236D03F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DC8E-E3FA-419F-85F5-090773C805CE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FFE2FD8-42CD-46D2-81AC-A9FC031AA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66BAA13-C02C-4BC6-A52E-FC58CB4A0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C2E4-D047-4F53-BA18-0356C7FBC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48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D7F421-C00D-41C5-9844-90292739A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DC8E-E3FA-419F-85F5-090773C805CE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06297A4-0DF0-44DB-85C1-54C0204F4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79E0FA2-70A6-4735-ADAC-541221F9B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C2E4-D047-4F53-BA18-0356C7FBC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33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43C4AD-EDF0-41AB-8853-BEE449EFD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DF1CA4-C308-447B-A5E6-B02BCF147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F31289-EAFB-43F4-BE77-6BDD2D926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616C5F-3B83-40D5-BD24-8B024F838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DC8E-E3FA-419F-85F5-090773C805CE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6736E7-7366-464C-9C78-07EF325B5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288645-CFF9-44A5-86D7-C809A57F9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C2E4-D047-4F53-BA18-0356C7FBC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7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4FB780-8C21-43B2-B4A0-9D3C14F6F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BA0BBF9-C2C1-4122-9772-C8253B71D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6EBEBE-99B1-4885-B176-9622478DA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DBD803-7E72-4481-9658-E1E3C29F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DC8E-E3FA-419F-85F5-090773C805CE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8BB5CB-7F96-4DB1-884F-B3B9C5E13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0471B24-12BC-4EE6-A51E-05C547476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5C2E4-D047-4F53-BA18-0356C7FBC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58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251B69-B3FB-4A6C-B978-5F40CEE4F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6FFAF6-862A-4C91-A180-AB54FF583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DCF27E-6637-405D-9DBD-B32DAAD436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BDC8E-E3FA-419F-85F5-090773C805CE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82619D-5BE6-4AA4-9C95-F4E80B37C1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27611F-216F-4BA1-BD57-EBF8E17320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5C2E4-D047-4F53-BA18-0356C7FBC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38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ips.ligazakon.net/document/view/T012341?utm_source=jurliga.ligazakon.net&amp;utm_medium=news&amp;utm_content=jl01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otp.informationdesk@icc-cpi.int" TargetMode="External"/><Relationship Id="rId2" Type="http://schemas.openxmlformats.org/officeDocument/2006/relationships/hyperlink" Target="https://warcrimes.gov.ua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ps.ligazakon.net/document/view/mu68002k?utm_source=jurliga.ligazakon.net&amp;utm_medium=news&amp;utm_content=jl0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6E8E9276-24F0-4E30-8BC3-EB8F688C7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53054"/>
            <a:ext cx="8828314" cy="130563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sz="24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Війна людей їсть, кров’ю запиває</a:t>
            </a:r>
            <a:br>
              <a:rPr lang="uk-UA" sz="24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uk-UA" sz="24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                                                                             </a:t>
            </a:r>
            <a:r>
              <a:rPr lang="uk-UA" sz="2000" b="1" i="1" dirty="0">
                <a:latin typeface="Monotype Corsiva" panose="03010101010201010101" pitchFamily="66" charset="0"/>
                <a:cs typeface="Segoe UI Semibold" panose="020B0702040204020203" pitchFamily="34" charset="0"/>
              </a:rPr>
              <a:t>Українське прислів’я</a:t>
            </a:r>
            <a:br>
              <a:rPr lang="uk-UA" sz="24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uk-UA" sz="24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   Не йдіть війною проти закону, прийміть закон проти війни</a:t>
            </a:r>
            <a:br>
              <a:rPr lang="uk-UA" sz="24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uk-UA" sz="2400" i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                                                                               </a:t>
            </a:r>
            <a:r>
              <a:rPr lang="uk-UA" sz="2000" i="1" dirty="0">
                <a:latin typeface="Monotype Corsiva" panose="03010101010201010101" pitchFamily="66" charset="0"/>
                <a:cs typeface="Segoe UI Semibold" panose="020B0702040204020203" pitchFamily="34" charset="0"/>
              </a:rPr>
              <a:t>Єврейське прислів’я</a:t>
            </a:r>
            <a:endParaRPr lang="ru-RU" sz="2000" i="1" dirty="0">
              <a:latin typeface="Monotype Corsiva" panose="03010101010201010101" pitchFamily="66" charset="0"/>
              <a:cs typeface="Segoe UI Semibold" panose="020B0702040204020203" pitchFamily="34" charset="0"/>
            </a:endParaRP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9CE9C726-228C-4716-A3B1-BCF0E2C499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556657"/>
            <a:ext cx="5682343" cy="513487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uk-UA" sz="60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М</a:t>
            </a:r>
            <a:r>
              <a:rPr lang="uk-UA" sz="32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іжнародне</a:t>
            </a:r>
            <a:endParaRPr lang="uk-UA" sz="6000" dirty="0">
              <a:solidFill>
                <a:schemeClr val="accent2">
                  <a:lumMod val="50000"/>
                </a:schemeClr>
              </a:solidFill>
              <a:latin typeface="Impact" panose="020B0806030902050204" pitchFamily="34" charset="0"/>
            </a:endParaRPr>
          </a:p>
          <a:p>
            <a:pPr marL="0" lvl="0" indent="0" algn="ctr">
              <a:buNone/>
            </a:pPr>
            <a:r>
              <a:rPr lang="uk-UA" sz="60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Г</a:t>
            </a:r>
            <a:r>
              <a:rPr lang="uk-UA" sz="36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уманітарне</a:t>
            </a:r>
          </a:p>
          <a:p>
            <a:pPr marL="0" lvl="0" indent="0" algn="ctr">
              <a:buNone/>
            </a:pPr>
            <a:r>
              <a:rPr lang="uk-UA" sz="60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П</a:t>
            </a:r>
            <a:r>
              <a:rPr lang="uk-UA" sz="36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раво </a:t>
            </a:r>
          </a:p>
          <a:p>
            <a:pPr marL="0" lvl="0" indent="0">
              <a:buNone/>
            </a:pPr>
            <a:r>
              <a:rPr lang="uk-UA" sz="36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      Україна. ІІІ тисячоліття</a:t>
            </a:r>
          </a:p>
          <a:p>
            <a:pPr marL="0" lvl="0" indent="0">
              <a:buNone/>
            </a:pPr>
            <a:r>
              <a:rPr lang="uk-UA" sz="36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     від Різдва Христового</a:t>
            </a:r>
          </a:p>
          <a:p>
            <a:pPr marL="0" lvl="0" indent="0">
              <a:buNone/>
            </a:pPr>
            <a:r>
              <a:rPr lang="uk-UA" sz="2400" b="1" dirty="0">
                <a:solidFill>
                  <a:schemeClr val="accent2">
                    <a:lumMod val="50000"/>
                  </a:schemeClr>
                </a:solidFill>
                <a:latin typeface="Constantia" panose="02030602050306030303" pitchFamily="18" charset="0"/>
              </a:rPr>
              <a:t>                            Частина ІІ</a:t>
            </a:r>
          </a:p>
          <a:p>
            <a:pPr marL="0" lvl="0" indent="0">
              <a:buNone/>
            </a:pPr>
            <a:r>
              <a:rPr lang="uk-UA" sz="60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 </a:t>
            </a:r>
            <a:r>
              <a:rPr lang="uk-UA" sz="20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 КУ ЦПРПП ВМР  </a:t>
            </a:r>
            <a:r>
              <a:rPr lang="uk-UA" sz="20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К.Маліцька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85F158B-C887-4C1F-9D2F-35DEF5DDE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086" y="153054"/>
            <a:ext cx="1687285" cy="1403603"/>
          </a:xfrm>
          <a:prstGeom prst="rect">
            <a:avLst/>
          </a:prstGeom>
        </p:spPr>
      </p:pic>
      <p:pic>
        <p:nvPicPr>
          <p:cNvPr id="5" name="Объект 4">
            <a:extLst>
              <a:ext uri="{FF2B5EF4-FFF2-40B4-BE49-F238E27FC236}">
                <a16:creationId xmlns:a16="http://schemas.microsoft.com/office/drawing/2014/main" id="{F3DB25F3-875D-4051-9045-8D0DF274D4E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22" y="2811054"/>
            <a:ext cx="5257802" cy="2782262"/>
          </a:xfr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32A613F-E446-4803-803F-F9DA98D721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819" y="5160982"/>
            <a:ext cx="2858181" cy="1438275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6DD48123-AB92-4B33-9596-0836082BE5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58" y="1505421"/>
            <a:ext cx="3702165" cy="212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138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DB7F93-307D-49E5-B116-A9CF063F3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8257" y="365125"/>
            <a:ext cx="6139544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ККУ про воєнні злочини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94472F-B1A9-4D48-8E81-DE1884495DE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 мародерство (</a:t>
            </a:r>
            <a:r>
              <a:rPr lang="ru-RU" dirty="0" err="1"/>
              <a:t>стаття</a:t>
            </a:r>
            <a:r>
              <a:rPr lang="ru-RU" dirty="0"/>
              <a:t> 432 </a:t>
            </a:r>
            <a:r>
              <a:rPr lang="ru-RU" u="sng" dirty="0">
                <a:hlinkClick r:id="rId2"/>
              </a:rPr>
              <a:t>ККУ</a:t>
            </a:r>
            <a:r>
              <a:rPr lang="ru-RU" dirty="0"/>
              <a:t>).</a:t>
            </a:r>
          </a:p>
          <a:p>
            <a:r>
              <a:rPr lang="ru-RU" dirty="0"/>
              <a:t> </a:t>
            </a:r>
            <a:r>
              <a:rPr lang="ru-RU" dirty="0" err="1"/>
              <a:t>насильство</a:t>
            </a:r>
            <a:r>
              <a:rPr lang="ru-RU" dirty="0"/>
              <a:t> над </a:t>
            </a:r>
            <a:r>
              <a:rPr lang="ru-RU" dirty="0" err="1"/>
              <a:t>населенням</a:t>
            </a:r>
            <a:r>
              <a:rPr lang="ru-RU" dirty="0"/>
              <a:t> у </a:t>
            </a:r>
            <a:r>
              <a:rPr lang="ru-RU" dirty="0" err="1"/>
              <a:t>районі</a:t>
            </a:r>
            <a:r>
              <a:rPr lang="ru-RU" dirty="0"/>
              <a:t> </a:t>
            </a:r>
            <a:r>
              <a:rPr lang="ru-RU" dirty="0" err="1"/>
              <a:t>воєнних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(</a:t>
            </a:r>
            <a:r>
              <a:rPr lang="ru-RU" dirty="0" err="1"/>
              <a:t>стаття</a:t>
            </a:r>
            <a:r>
              <a:rPr lang="ru-RU" dirty="0"/>
              <a:t> 433 ККУ);</a:t>
            </a:r>
          </a:p>
          <a:p>
            <a:r>
              <a:rPr lang="ru-RU" dirty="0" err="1"/>
              <a:t>погане</a:t>
            </a:r>
            <a:r>
              <a:rPr lang="ru-RU" dirty="0"/>
              <a:t> </a:t>
            </a:r>
            <a:r>
              <a:rPr lang="ru-RU" dirty="0" err="1"/>
              <a:t>поводження</a:t>
            </a:r>
            <a:r>
              <a:rPr lang="ru-RU" dirty="0"/>
              <a:t> з </a:t>
            </a:r>
            <a:r>
              <a:rPr lang="ru-RU" dirty="0" err="1"/>
              <a:t>військовополоненими</a:t>
            </a:r>
            <a:r>
              <a:rPr lang="ru-RU" dirty="0"/>
              <a:t> (</a:t>
            </a:r>
            <a:r>
              <a:rPr lang="ru-RU" dirty="0" err="1"/>
              <a:t>стаття</a:t>
            </a:r>
            <a:r>
              <a:rPr lang="ru-RU" dirty="0"/>
              <a:t> 434 ККУ);</a:t>
            </a:r>
          </a:p>
          <a:p>
            <a:r>
              <a:rPr lang="ru-RU" dirty="0" err="1"/>
              <a:t>незаконне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символіки</a:t>
            </a:r>
            <a:r>
              <a:rPr lang="ru-RU" dirty="0"/>
              <a:t> Червоного </a:t>
            </a:r>
            <a:r>
              <a:rPr lang="ru-RU" dirty="0" err="1"/>
              <a:t>Хреста</a:t>
            </a:r>
            <a:r>
              <a:rPr lang="ru-RU" dirty="0"/>
              <a:t>, Червоного </a:t>
            </a:r>
            <a:r>
              <a:rPr lang="ru-RU" dirty="0" err="1"/>
              <a:t>Півмісяця</a:t>
            </a:r>
            <a:r>
              <a:rPr lang="ru-RU" dirty="0"/>
              <a:t>, Червоного </a:t>
            </a:r>
            <a:r>
              <a:rPr lang="ru-RU" dirty="0" err="1"/>
              <a:t>Кристала</a:t>
            </a:r>
            <a:r>
              <a:rPr lang="ru-RU" dirty="0"/>
              <a:t> та </a:t>
            </a:r>
            <a:r>
              <a:rPr lang="ru-RU" dirty="0" err="1"/>
              <a:t>зловживання</a:t>
            </a:r>
            <a:r>
              <a:rPr lang="ru-RU" dirty="0"/>
              <a:t> ними (</a:t>
            </a:r>
            <a:r>
              <a:rPr lang="ru-RU" dirty="0" err="1"/>
              <a:t>стаття</a:t>
            </a:r>
            <a:r>
              <a:rPr lang="ru-RU" dirty="0"/>
              <a:t> 435 ККУ);</a:t>
            </a:r>
          </a:p>
          <a:p>
            <a:endParaRPr lang="ru-RU" dirty="0"/>
          </a:p>
        </p:txBody>
      </p:sp>
      <p:pic>
        <p:nvPicPr>
          <p:cNvPr id="23" name="Объект 22">
            <a:extLst>
              <a:ext uri="{FF2B5EF4-FFF2-40B4-BE49-F238E27FC236}">
                <a16:creationId xmlns:a16="http://schemas.microsoft.com/office/drawing/2014/main" id="{969BA614-A2FC-43E4-B0E1-1B1CD8A4C81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829" y="2188029"/>
            <a:ext cx="4517571" cy="3298371"/>
          </a:xfrm>
        </p:spPr>
      </p:pic>
    </p:spTree>
    <p:extLst>
      <p:ext uri="{BB962C8B-B14F-4D97-AF65-F5344CB8AC3E}">
        <p14:creationId xmlns:p14="http://schemas.microsoft.com/office/powerpoint/2010/main" val="2126881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7C5C43BF-2A24-40D3-8F61-7D74810D7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14" y="272145"/>
            <a:ext cx="4419600" cy="133854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Судові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бъект 12">
            <a:extLst>
              <a:ext uri="{FF2B5EF4-FFF2-40B4-BE49-F238E27FC236}">
                <a16:creationId xmlns:a16="http://schemas.microsoft.com/office/drawing/2014/main" id="{A78BD886-DF9D-454A-A48E-A04FDA8A6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6314" y="1610687"/>
            <a:ext cx="4419600" cy="437485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algn="ctr"/>
            <a:endParaRPr lang="uk-UA" b="1" dirty="0"/>
          </a:p>
          <a:p>
            <a:pPr marL="0" indent="0" algn="ctr">
              <a:buNone/>
            </a:pPr>
            <a:endParaRPr lang="uk-UA" sz="14400" dirty="0"/>
          </a:p>
          <a:p>
            <a:pPr marL="0" indent="0" algn="ctr">
              <a:buNone/>
            </a:pPr>
            <a:endParaRPr lang="uk-UA" sz="14400" dirty="0"/>
          </a:p>
          <a:p>
            <a:pPr marL="0" indent="0" algn="ctr">
              <a:buNone/>
            </a:pPr>
            <a:endParaRPr lang="uk-UA" sz="14400" dirty="0"/>
          </a:p>
          <a:p>
            <a:pPr marL="0" indent="0" algn="ctr">
              <a:buNone/>
            </a:pPr>
            <a:endParaRPr lang="uk-UA" sz="14400" dirty="0"/>
          </a:p>
          <a:p>
            <a:pPr marL="0" indent="0" algn="ctr">
              <a:buNone/>
            </a:pPr>
            <a:r>
              <a:rPr lang="uk-UA" sz="9600" dirty="0"/>
              <a:t>«</a:t>
            </a:r>
            <a:r>
              <a:rPr lang="uk-U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Забування та </a:t>
            </a:r>
            <a:r>
              <a:rPr lang="uk-UA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всепробачення</a:t>
            </a:r>
            <a:r>
              <a:rPr lang="uk-U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uk-U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заважають живленню</a:t>
            </a:r>
          </a:p>
          <a:p>
            <a:pPr marL="0" indent="0" algn="ctr">
              <a:buNone/>
            </a:pPr>
            <a:r>
              <a:rPr lang="uk-U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ран»</a:t>
            </a:r>
          </a:p>
          <a:p>
            <a:pPr marL="0" indent="0" algn="ctr">
              <a:buNone/>
            </a:pPr>
            <a:r>
              <a:rPr lang="uk-UA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Луїс </a:t>
            </a:r>
            <a:r>
              <a:rPr lang="uk-UA" sz="9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Джонет</a:t>
            </a: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79FF86-7749-4711-B3AF-2271CA273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8314" y="272144"/>
            <a:ext cx="6335485" cy="5904820"/>
          </a:xfrm>
          <a:solidFill>
            <a:schemeClr val="bg2">
              <a:lumMod val="90000"/>
            </a:schemeClr>
          </a:solidFill>
        </p:spPr>
        <p:txBody>
          <a:bodyPr>
            <a:normAutofit fontScale="25000" lnSpcReduction="20000"/>
          </a:bodyPr>
          <a:lstStyle/>
          <a:p>
            <a:pPr>
              <a:lnSpc>
                <a:spcPts val="2400"/>
              </a:lnSpc>
              <a:spcAft>
                <a:spcPts val="2250"/>
              </a:spcAft>
            </a:pPr>
            <a:r>
              <a:rPr lang="ru-RU" sz="8000" b="1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Міжнародний</a:t>
            </a:r>
            <a:r>
              <a:rPr lang="ru-RU" sz="8000" b="1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b="1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кримінальний</a:t>
            </a:r>
            <a:r>
              <a:rPr lang="ru-RU" sz="8000" b="1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 (МКС) 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80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міжнародний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судовий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орган, </a:t>
            </a:r>
            <a:r>
              <a:rPr lang="ru-RU" sz="80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розглядає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80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притягненні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за:</a:t>
            </a:r>
          </a:p>
          <a:p>
            <a:pPr>
              <a:lnSpc>
                <a:spcPts val="2400"/>
              </a:lnSpc>
              <a:spcAft>
                <a:spcPts val="2250"/>
              </a:spcAft>
              <a:buFont typeface="Wingdings" panose="05000000000000000000" pitchFamily="2" charset="2"/>
              <a:buChar char="ü"/>
            </a:pP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2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sz="112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2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sz="112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геноциду; </a:t>
            </a:r>
          </a:p>
          <a:p>
            <a:pPr>
              <a:lnSpc>
                <a:spcPts val="2400"/>
              </a:lnSpc>
              <a:spcAft>
                <a:spcPts val="2250"/>
              </a:spcAft>
              <a:buFont typeface="Wingdings" panose="05000000000000000000" pitchFamily="2" charset="2"/>
              <a:buChar char="ü"/>
            </a:pPr>
            <a:r>
              <a:rPr lang="ru-RU" sz="112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воєнних</a:t>
            </a:r>
            <a:r>
              <a:rPr lang="ru-RU" sz="112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2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sz="112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12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агресії</a:t>
            </a:r>
            <a:r>
              <a:rPr lang="ru-RU" sz="112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ts val="2400"/>
              </a:lnSpc>
              <a:spcAft>
                <a:spcPts val="2250"/>
              </a:spcAft>
              <a:buFont typeface="Wingdings" panose="05000000000000000000" pitchFamily="2" charset="2"/>
              <a:buChar char="ü"/>
            </a:pPr>
            <a:r>
              <a:rPr lang="ru-RU" sz="112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12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sz="112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2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sz="112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2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людяності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ts val="2400"/>
              </a:lnSpc>
              <a:spcAft>
                <a:spcPts val="2250"/>
              </a:spcAft>
              <a:buNone/>
            </a:pP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МКС </a:t>
            </a:r>
            <a:r>
              <a:rPr lang="ru-RU" sz="80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заснований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80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Римського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статуту, </a:t>
            </a:r>
            <a:r>
              <a:rPr lang="ru-RU" sz="80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прийнятого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1998 </a:t>
            </a:r>
            <a:r>
              <a:rPr lang="ru-RU" sz="80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липня 2002 року</a:t>
            </a:r>
            <a:r>
              <a:rPr lang="ru-RU" sz="6200" dirty="0">
                <a:solidFill>
                  <a:srgbClr val="2F2F2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ts val="2400"/>
              </a:lnSpc>
              <a:spcAft>
                <a:spcPts val="2250"/>
              </a:spcAft>
              <a:buNone/>
            </a:pPr>
            <a:r>
              <a:rPr lang="uk-UA" sz="8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Перше засідання в 2002 році</a:t>
            </a:r>
            <a:r>
              <a:rPr lang="uk-UA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МКС </a:t>
            </a:r>
            <a:r>
              <a:rPr lang="ru-RU" sz="80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розташований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80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місті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Гаазі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ru-RU" sz="80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Нідерланди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80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80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бажанням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 </a:t>
            </a:r>
            <a:r>
              <a:rPr lang="ru-RU" sz="80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засідання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проходити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будь-</a:t>
            </a:r>
            <a:r>
              <a:rPr lang="ru-RU" sz="80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8000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55CCA53-8D74-461C-9126-D9EC9B2006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226" y="1937857"/>
            <a:ext cx="277177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599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F65933-C69C-41DB-81AC-33C06314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1714" cy="1325563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Збір доказів воєнних</a:t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 в Україні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E6A976-43B1-4A0B-A629-41E89267D4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278086" cy="47820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Докази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російської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агресії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збираються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єдиній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загальнодержавній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платформі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https://warcrimes.gov.ua/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Офіс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Генерального прокурора).</a:t>
            </a:r>
          </a:p>
          <a:p>
            <a:pPr marL="0" indent="0">
              <a:buNone/>
            </a:pPr>
            <a:b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стали </a:t>
            </a:r>
            <a:r>
              <a:rPr lang="ru-RU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свідком</a:t>
            </a: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жертвою </a:t>
            </a:r>
            <a:r>
              <a:rPr lang="ru-RU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воєнного</a:t>
            </a: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злочину</a:t>
            </a: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маєте</a:t>
            </a: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фото </a:t>
            </a:r>
            <a:r>
              <a:rPr lang="ru-RU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відео</a:t>
            </a: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докази</a:t>
            </a: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надавайте все </a:t>
            </a:r>
            <a:r>
              <a:rPr lang="ru-RU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правоохоронним</a:t>
            </a:r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органам.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E8959F2-3CA0-433E-96DD-AB2F38070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914" y="206829"/>
            <a:ext cx="4963885" cy="597013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адресу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офісу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головного прокурора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кримінального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суду </a:t>
            </a:r>
            <a:r>
              <a:rPr lang="ru-RU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Каріма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otp.informationdesk@icc-cpi.int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Зазначайте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дату, час, </a:t>
            </a:r>
            <a:r>
              <a:rPr lang="ru-RU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будь-</a:t>
            </a:r>
            <a:r>
              <a:rPr lang="ru-RU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Писати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англійською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17DFDA0-6EB9-4EE6-BF87-7ABCB68FC4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57" y="1690688"/>
            <a:ext cx="4201885" cy="2587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529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63FC1-E1EC-41C0-B2A3-4A59C9CF1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4026" y="365126"/>
            <a:ext cx="5889071" cy="92678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правильно вживати       поняття « воєнні злочини»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BE7D5A-D7C9-42CB-941D-EEB4978819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9484" y="1535185"/>
            <a:ext cx="5257800" cy="464177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воєнні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воєнні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Росії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посадовців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F692E1-BCFF-44D5-911E-72CB48CEA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4718" y="1535185"/>
            <a:ext cx="4979082" cy="462233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Саму державу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притягнути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юрисдикцій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сатисфакції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реституції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dirty="0"/>
              <a:t> 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4D9154D-AAB4-4A5B-AF31-F4D9AF343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273" y="4244828"/>
            <a:ext cx="2291811" cy="160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30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FB49FC-2412-4018-9A29-FE253176F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3751" y="365125"/>
            <a:ext cx="5830348" cy="63316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uk-UA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Прийоми роботи на </a:t>
            </a:r>
            <a:r>
              <a:rPr lang="uk-UA" sz="36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уроці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FBD776-67F2-4AE9-8232-E00AF03C8C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23813" y="2944332"/>
            <a:ext cx="3143512" cy="354854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Модель «4-К»-це </a:t>
            </a:r>
            <a:r>
              <a:rPr lang="uk-UA" i="1" dirty="0">
                <a:solidFill>
                  <a:srgbClr val="7030A0"/>
                </a:solidFill>
              </a:rPr>
              <a:t>: </a:t>
            </a:r>
          </a:p>
          <a:p>
            <a:pPr marL="0" indent="0">
              <a:buNone/>
            </a:pPr>
            <a:r>
              <a:rPr lang="uk-UA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Креативність;</a:t>
            </a:r>
          </a:p>
          <a:p>
            <a:pPr marL="0" indent="0">
              <a:buNone/>
            </a:pPr>
            <a:endParaRPr lang="uk-UA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uk-UA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Критичне мислення; </a:t>
            </a:r>
          </a:p>
          <a:p>
            <a:pPr marL="0" indent="0">
              <a:buNone/>
            </a:pPr>
            <a:endParaRPr lang="uk-UA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Комунікація і </a:t>
            </a:r>
          </a:p>
          <a:p>
            <a:pPr marL="0" indent="0">
              <a:buNone/>
            </a:pPr>
            <a:endParaRPr lang="uk-UA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Кооперація;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F8A468F-319C-4A62-A89F-B00A2F2B24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1941" y="1082180"/>
            <a:ext cx="6992225" cy="557029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в парах/групах з використанням вправ: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 2-4- всі разом»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«стрічка новин»;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сам собі експерт»;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«тільки одна хвилина»;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залишіть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мною останнє слово»;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перевернутий клас»;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«Три речення»;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«Прес», « Займи позицію»;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«точка зору»;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тиха дискусія( заповнення таблиць, відповіді у формі есе);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Рольова гра (« Встати! Суд іде», «Репортаж із…», «Історія свідчить», « Трибуна світу»);</a:t>
            </a:r>
          </a:p>
          <a:p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еврістична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бесіда;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дослідницькі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брейнстормінг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08930F2-BD58-4B2E-9D96-77C657FFAA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3549" y="1774273"/>
            <a:ext cx="2730617" cy="2361499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81096A7-2401-4363-BFC0-0C5D6E4942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13" y="1235192"/>
            <a:ext cx="282892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65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60E3A-1E6A-4D2C-98B5-AAFA694DF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610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« Во</a:t>
            </a:r>
            <a:r>
              <a:rPr lang="uk-UA" sz="3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єнний</a:t>
            </a:r>
            <a:r>
              <a:rPr lang="uk-UA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злочин»: особливості, ознаки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61349D-3B80-4BA6-B113-D95C61CBD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8314"/>
            <a:ext cx="10515600" cy="519248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гуманітарного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( МГП)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всеохоплюючий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масштаб,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нормами МГП –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протиправні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загальноприйнятих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звичаїв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правил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>
              <a:buFontTx/>
              <a:buChar char="-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є факт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всеохоплюючий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масштаб</a:t>
            </a:r>
          </a:p>
          <a:p>
            <a:pPr marL="0" indent="0">
              <a:buNone/>
            </a:pP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Воєнний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приписів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актів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деталізують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війни»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385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C30469-DC35-4202-8501-BDF0C55CA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915" y="250372"/>
            <a:ext cx="10515600" cy="101237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Військовий злочин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C5F401-F127-4DF4-AC78-55FB55206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44" y="1447800"/>
            <a:ext cx="10853056" cy="54102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Військовий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небезпечне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винне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діяння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несенні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конкретній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армії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конкретної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/>
          </a:p>
          <a:p>
            <a:pPr marL="0" indent="0">
              <a:buNone/>
            </a:pP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>
              <a:buFontTx/>
              <a:buChar char="-"/>
            </a:pP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неправомірні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дотичних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понять,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чиняється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мирний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так 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634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8A4781-D772-40D0-B7FE-1C5924EBA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365125"/>
            <a:ext cx="11179628" cy="108267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Bahnschrift" panose="020B0502040204020203" pitchFamily="34" charset="0"/>
              </a:rPr>
              <a:t>Порівняльна характеристика « воєнного» і </a:t>
            </a:r>
            <a:b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Bahnschrift" panose="020B0502040204020203" pitchFamily="34" charset="0"/>
              </a:rPr>
            </a:b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Bahnschrift" panose="020B0502040204020203" pitchFamily="34" charset="0"/>
              </a:rPr>
              <a:t>«військового» злочинів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96CB99D-81E1-47FC-947F-A795AE77C6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8343" y="1676401"/>
            <a:ext cx="4942113" cy="4816474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Воєнні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йснюватися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проходить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всередині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без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втручання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0CCD9D64-669D-4616-A683-9CB0CE759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5000" y="1676400"/>
            <a:ext cx="5976257" cy="481647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b="1" dirty="0"/>
              <a:t>   </a:t>
            </a:r>
            <a:r>
              <a:rPr lang="ru-RU" dirty="0"/>
              <a:t> </a:t>
            </a:r>
            <a:r>
              <a:rPr lang="ru-RU" u="sng" dirty="0"/>
              <a:t>«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Військовий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неправомірні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понять,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вчиняється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збройного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конфлікту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075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37E380-8164-47AC-A56E-78C41E031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44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Bahnschrift" panose="020B0502040204020203" pitchFamily="34" charset="0"/>
              </a:rPr>
              <a:t>Правове регулювання « воєнного» і «військового» злочинів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32EE94-6028-43FD-BBE1-5254AC7E18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339" y="1216403"/>
            <a:ext cx="5092118" cy="437905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ctr"/>
            <a:r>
              <a:rPr lang="uk-UA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Воєнний злочин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національне, міжнародне, міжнародне гуманітарне право;</a:t>
            </a:r>
          </a:p>
          <a:p>
            <a:pPr marL="0" indent="0">
              <a:buNone/>
            </a:pP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 відповідальності-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індивідуальний: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високопосадовці;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військові керівники( переважно) –перед МКС;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інші військові –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національних судах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25B4706-103C-40E7-AD84-9F9BF55EF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16401"/>
            <a:ext cx="5181600" cy="437905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Військовий злочин</a:t>
            </a:r>
          </a:p>
          <a:p>
            <a:pPr>
              <a:buFontTx/>
              <a:buChar char="-"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національне законодавство    </a:t>
            </a:r>
          </a:p>
          <a:p>
            <a:pPr marL="0" indent="0" algn="ctr">
              <a:buNone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(ККУ, р. ХІХ ст.402-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433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uk-U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 відповідальності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–індивідуальний: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військовослужбовці;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військовозобов’язані;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резервісти</a:t>
            </a:r>
          </a:p>
        </p:txBody>
      </p:sp>
    </p:spTree>
    <p:extLst>
      <p:ext uri="{BB962C8B-B14F-4D97-AF65-F5344CB8AC3E}">
        <p14:creationId xmlns:p14="http://schemas.microsoft.com/office/powerpoint/2010/main" val="3539559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B922D5-8D88-43E8-8076-3B7FDF66E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5684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З історії виникнення поняття </a:t>
            </a:r>
            <a:br>
              <a:rPr lang="uk-UA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« воєнний злочин»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EA5623-B288-4305-82F8-0AE74BD5C1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1864р. І Женевська конвенція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долі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поранених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діючих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арміях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</a:t>
            </a:r>
            <a:r>
              <a:rPr lang="uk-U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ітова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війна (1939-1945рр.)</a:t>
            </a:r>
          </a:p>
          <a:p>
            <a:pPr>
              <a:buFontTx/>
              <a:buChar char="-"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встановила перелік заборонених дій </a:t>
            </a:r>
          </a:p>
          <a:p>
            <a:pPr marL="0" indent="0" algn="ctr">
              <a:buNone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(ст.6 Статуту Міжнародного воєнного трибуналу);</a:t>
            </a:r>
          </a:p>
          <a:p>
            <a:pPr>
              <a:buFontTx/>
              <a:buChar char="-"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закріпила механізм притягнення до міжнародної кримінальної відповідальності;</a:t>
            </a:r>
          </a:p>
          <a:p>
            <a:pPr marL="0" indent="0">
              <a:buNone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1949р.  Женевські конвенції ( набрали чинності в 1950р.) + право Гааги</a:t>
            </a:r>
          </a:p>
          <a:p>
            <a:pPr>
              <a:buFontTx/>
              <a:buChar char="-"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Додаткові протоколи 1977р.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D37B29-3A20-4F92-A3CE-E79F8C699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0286" y="1825625"/>
            <a:ext cx="5018314" cy="435133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Римський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підписаний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1998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(набрав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силу у 2002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консолідував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розкидані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гуманітарного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9C43813-C146-444C-A57D-B27511F71E35}"/>
              </a:ext>
            </a:extLst>
          </p:cNvPr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0E2B7FF-08DE-4EFC-B3F3-54A44D3125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404039"/>
            <a:ext cx="2724830" cy="121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208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E88FA-8159-4036-9259-50938E49D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571" y="365125"/>
            <a:ext cx="8185458" cy="106100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3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Воєнні злочини- це серйозні порушення законів і звичаїв війни  ( </a:t>
            </a:r>
            <a:r>
              <a:rPr lang="uk-UA" sz="32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ст.8 Римський статут МКС</a:t>
            </a:r>
            <a:r>
              <a:rPr lang="uk-UA" sz="3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DE918F-B358-450D-B81F-9C6753A113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6503" y="1825624"/>
            <a:ext cx="4194495" cy="458606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Вбивство цивільного населення та військовополонених;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напад на цивільне населення, цивільні об’єкти;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напад на об’єкти , що несуть в собі значну загрозу довкіллю;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руйнування культурних пам’яток , церков, шкіл, лікарень;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призов на окупованій культурі;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CC701F-3D78-40FA-8696-F75279453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55310" y="1825625"/>
            <a:ext cx="4105386" cy="458606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нанесення ударів по гуманітарних конвоях;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забороненої зброї;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неналежне використання прапора  парламентаря, військової форми супротивника, медичних проблем;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забороненої зброї;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взяття заручників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074D188-A4C6-464B-ACE7-D34F66FB5E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03" y="301901"/>
            <a:ext cx="2950029" cy="1323975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5D65A1F-3E37-43B7-A675-63623AC19A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835" y="1825625"/>
            <a:ext cx="2794907" cy="184785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CFACFF7-8A86-4024-A4A4-359585676F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566" y="4206876"/>
            <a:ext cx="2794906" cy="197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599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48D5B5-9979-4D9D-9865-F453A77A7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830" y="365125"/>
            <a:ext cx="10138194" cy="1325563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Строки давності до воєнних злочинів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EB4653C1-1F84-4558-93F4-14179EB3AD0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давності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застосовується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воєнних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людства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людяності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Конвенції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ООН «Про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незастосування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строку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давності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до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воєнних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злочинів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і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злочинів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проти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людства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(1968 р.) та </a:t>
            </a:r>
          </a:p>
          <a:p>
            <a:pPr marL="0" indent="0" algn="ctr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незастосування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людяності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воєнних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096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>
            <a:extLst>
              <a:ext uri="{FF2B5EF4-FFF2-40B4-BE49-F238E27FC236}">
                <a16:creationId xmlns:a16="http://schemas.microsoft.com/office/drawing/2014/main" id="{98DE2C8A-792C-41AE-825D-4931B5DA1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5589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lnSpc>
                <a:spcPts val="2400"/>
              </a:lnSpc>
              <a:spcAft>
                <a:spcPts val="2250"/>
              </a:spcAft>
            </a:pPr>
            <a:r>
              <a:rPr lang="ru-RU" sz="2700" b="1" i="1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ХІХ </a:t>
            </a:r>
            <a:r>
              <a:rPr lang="ru-RU" sz="2700" b="1" i="1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розділ</a:t>
            </a:r>
            <a:r>
              <a:rPr lang="ru-RU" sz="2700" b="1" i="1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i="1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Кримінального</a:t>
            </a:r>
            <a:r>
              <a:rPr lang="ru-RU" sz="2700" b="1" i="1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кодексу (</a:t>
            </a:r>
            <a:r>
              <a:rPr lang="ru-RU" sz="2700" b="1" i="1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sz="2700" b="1" i="1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402-433) </a:t>
            </a:r>
            <a:r>
              <a:rPr lang="ru-RU" sz="2700" b="1" i="1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вказує</a:t>
            </a:r>
            <a:r>
              <a:rPr lang="ru-RU" sz="2700" b="1" i="1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ru-RU" sz="2700" b="1" i="1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sz="2700" b="1" i="1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i="1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військових</a:t>
            </a:r>
            <a:r>
              <a:rPr lang="ru-RU" sz="2700" b="1" i="1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i="1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кримінальних</a:t>
            </a:r>
            <a:r>
              <a:rPr lang="ru-RU" sz="2700" b="1" i="1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i="1" dirty="0" err="1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правопорушень</a:t>
            </a:r>
            <a:r>
              <a:rPr lang="ru-RU" sz="3600" b="1" i="1" dirty="0">
                <a:solidFill>
                  <a:srgbClr val="2F2F2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3C6AEF4-C06F-46F2-A060-ABEF56D91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429" y="1436914"/>
            <a:ext cx="11277600" cy="532311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підлеглості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таємниці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бою та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районі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правопорушення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конвенціями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5795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1862</TotalTime>
  <Words>991</Words>
  <Application>Microsoft Office PowerPoint</Application>
  <PresentationFormat>Широкоэкранный</PresentationFormat>
  <Paragraphs>155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Arial</vt:lpstr>
      <vt:lpstr>Bahnschrift</vt:lpstr>
      <vt:lpstr>Calibri</vt:lpstr>
      <vt:lpstr>Calibri Light</vt:lpstr>
      <vt:lpstr>Constantia</vt:lpstr>
      <vt:lpstr>Impact</vt:lpstr>
      <vt:lpstr>Monotype Corsiva</vt:lpstr>
      <vt:lpstr>Segoe UI Semibold</vt:lpstr>
      <vt:lpstr>Times New Roman</vt:lpstr>
      <vt:lpstr>Wingdings</vt:lpstr>
      <vt:lpstr>Тема Office</vt:lpstr>
      <vt:lpstr>      Війна людей їсть, кров’ю запиває                                                                               Українське прислів’я     Не йдіть війною проти закону, прийміть закон проти війни                                                                                 Єврейське прислів’я</vt:lpstr>
      <vt:lpstr>      « Воєнний злочин»: особливості, ознаки</vt:lpstr>
      <vt:lpstr>Військовий злочин</vt:lpstr>
      <vt:lpstr>Порівняльна характеристика « воєнного» і  «військового» злочинів</vt:lpstr>
      <vt:lpstr>Правове регулювання « воєнного» і «військового» злочинів</vt:lpstr>
      <vt:lpstr>                     З історії виникнення поняття                                     « воєнний злочин»</vt:lpstr>
      <vt:lpstr>Воєнні злочини- це серйозні порушення законів і звичаїв війни  ( ст.8 Римський статут МКС)</vt:lpstr>
      <vt:lpstr>Строки давності до воєнних злочинів</vt:lpstr>
      <vt:lpstr>ХІХ розділ Кримінального кодексу (статті 402-433) вказує 9 груп військових кримінальних правопорушень:</vt:lpstr>
      <vt:lpstr>ККУ про воєнні злочини</vt:lpstr>
      <vt:lpstr>Судові органи</vt:lpstr>
      <vt:lpstr>Збір доказів воєнних злочинів в Україні</vt:lpstr>
      <vt:lpstr>Як правильно вживати       поняття « воєнні злочини»</vt:lpstr>
      <vt:lpstr>    Прийоми роботи на уроці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user1</cp:lastModifiedBy>
  <cp:revision>117</cp:revision>
  <dcterms:created xsi:type="dcterms:W3CDTF">2022-02-17T07:57:19Z</dcterms:created>
  <dcterms:modified xsi:type="dcterms:W3CDTF">2022-04-20T08:17:52Z</dcterms:modified>
</cp:coreProperties>
</file>